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>
          <p15:clr>
            <a:srgbClr val="A4A3A4"/>
          </p15:clr>
        </p15:guide>
        <p15:guide id="2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150" y="96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367368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26" tIns="45712" rIns="91426" bIns="45712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338739445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5" y="0"/>
            <a:ext cx="2971800" cy="458788"/>
          </a:xfrm>
          <a:prstGeom prst="rect">
            <a:avLst/>
          </a:prstGeom>
        </p:spPr>
        <p:txBody>
          <a:bodyPr vert="horz" lIns="91426" tIns="45712" rIns="91426" bIns="45712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04523816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5" y="0"/>
            <a:ext cx="2971800" cy="458788"/>
          </a:xfrm>
          <a:prstGeom prst="rect">
            <a:avLst/>
          </a:prstGeom>
        </p:spPr>
        <p:txBody>
          <a:bodyPr vert="horz" lIns="91426" tIns="45712" rIns="91426" bIns="45712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96932640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1"/>
            <a:ext cx="5486400" cy="3600450"/>
          </a:xfrm>
          <a:prstGeom prst="rect">
            <a:avLst/>
          </a:prstGeom>
        </p:spPr>
        <p:txBody>
          <a:bodyPr vert="horz" lIns="91426" tIns="45712" rIns="91426" bIns="45712" rtlCol="0" anchor="ctr"/>
          <a:lstStyle/>
          <a:p>
            <a:pPr>
              <a:defRPr/>
            </a:pPr>
            <a:endParaRPr/>
          </a:p>
        </p:txBody>
      </p:sp>
      <p:sp>
        <p:nvSpPr>
          <p:cNvPr id="2090586461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8685215"/>
            <a:ext cx="2971800" cy="458787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24513745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5" y="8685215"/>
            <a:ext cx="2971800" cy="458787"/>
          </a:xfrm>
          <a:prstGeom prst="rect">
            <a:avLst/>
          </a:prstGeom>
        </p:spPr>
        <p:txBody>
          <a:bodyPr vert="horz" lIns="91426" tIns="45712" rIns="91426" bIns="45712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84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705981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6141951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3888453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19630A5-212E-2084-C0EC-4C8D5FAF57A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446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タイトル スライド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3242548" name="Title 1"/>
          <p:cNvSpPr>
            <a:spLocks noGrp="1"/>
          </p:cNvSpPr>
          <p:nvPr>
            <p:ph type="ctrTitle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1346396343" name="Subtitle 2"/>
          <p:cNvSpPr>
            <a:spLocks noGrp="1"/>
          </p:cNvSpPr>
          <p:nvPr>
            <p:ph type="subTitle" idx="1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ja-JP"/>
              <a:t>マスター サブタイトルの書式設定</a:t>
            </a:r>
            <a:endParaRPr lang="en-US"/>
          </a:p>
        </p:txBody>
      </p:sp>
      <p:sp>
        <p:nvSpPr>
          <p:cNvPr id="174993790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88165611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23092387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タイトルと縦書きテキスト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571518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1746922710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8985856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33301071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527970019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縦書きタイトルと&#10;縦書きテキスト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0995220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1324648064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42185245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74135877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58317950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タイトルとコンテンツ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931389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2039823766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91021675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965516029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82487782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セクション見出し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4372940" name="Title 1"/>
          <p:cNvSpPr>
            <a:spLocks noGrp="1"/>
          </p:cNvSpPr>
          <p:nvPr>
            <p:ph type="title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148241025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</p:txBody>
      </p:sp>
      <p:sp>
        <p:nvSpPr>
          <p:cNvPr id="108741330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37072085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080860083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2 つのコンテンツ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959400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124574026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2125940158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773438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36786010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92762905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比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4649492" name="Title 1"/>
          <p:cNvSpPr>
            <a:spLocks noGrp="1"/>
          </p:cNvSpPr>
          <p:nvPr>
            <p:ph type="title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213500335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</p:txBody>
      </p:sp>
      <p:sp>
        <p:nvSpPr>
          <p:cNvPr id="11391309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1228382014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</p:txBody>
      </p:sp>
      <p:sp>
        <p:nvSpPr>
          <p:cNvPr id="1067872490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117836684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915409846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65184097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タイトルの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31554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53609810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98305463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33962268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白紙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4255656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45554559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011492003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タイトル付きのコンテンツ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5871279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7385478" name="Content Placeholder 2"/>
          <p:cNvSpPr>
            <a:spLocks noGrp="1"/>
          </p:cNvSpPr>
          <p:nvPr>
            <p:ph idx="1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1314464107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</p:txBody>
      </p:sp>
      <p:sp>
        <p:nvSpPr>
          <p:cNvPr id="1695682426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230193304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514696684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タイトル付きの図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2284201" name="Title 1"/>
          <p:cNvSpPr>
            <a:spLocks noGrp="1"/>
          </p:cNvSpPr>
          <p:nvPr>
            <p:ph type="title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29170304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ja-JP"/>
              <a:t>アイコンをクリックして図を追加</a:t>
            </a:r>
            <a:endParaRPr lang="en-US"/>
          </a:p>
        </p:txBody>
      </p:sp>
      <p:sp>
        <p:nvSpPr>
          <p:cNvPr id="316945818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</p:txBody>
      </p:sp>
      <p:sp>
        <p:nvSpPr>
          <p:cNvPr id="9487933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523834264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ja-JP"/>
          </a:p>
        </p:txBody>
      </p:sp>
      <p:sp>
        <p:nvSpPr>
          <p:cNvPr id="173605730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8439905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ja-JP"/>
              <a:t>マスター タイトルの書式設定</a:t>
            </a:r>
            <a:endParaRPr lang="en-US"/>
          </a:p>
        </p:txBody>
      </p:sp>
      <p:sp>
        <p:nvSpPr>
          <p:cNvPr id="3976363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ja-JP"/>
              <a:t>マスター テキストの書式設定</a:t>
            </a:r>
            <a:endParaRPr/>
          </a:p>
          <a:p>
            <a:pPr lvl="1">
              <a:defRPr/>
            </a:pPr>
            <a:r>
              <a:rPr lang="ja-JP"/>
              <a:t>第 </a:t>
            </a:r>
            <a:r>
              <a:rPr lang="en-US"/>
              <a:t>2 </a:t>
            </a:r>
            <a:r>
              <a:rPr lang="ja-JP"/>
              <a:t>レベル</a:t>
            </a:r>
            <a:endParaRPr/>
          </a:p>
          <a:p>
            <a:pPr lvl="2">
              <a:defRPr/>
            </a:pPr>
            <a:r>
              <a:rPr lang="ja-JP"/>
              <a:t>第 </a:t>
            </a:r>
            <a:r>
              <a:rPr lang="en-US"/>
              <a:t>3 </a:t>
            </a:r>
            <a:r>
              <a:rPr lang="ja-JP"/>
              <a:t>レベル</a:t>
            </a:r>
            <a:endParaRPr/>
          </a:p>
          <a:p>
            <a:pPr lvl="3">
              <a:defRPr/>
            </a:pPr>
            <a:r>
              <a:rPr lang="ja-JP"/>
              <a:t>第 </a:t>
            </a:r>
            <a:r>
              <a:rPr lang="en-US"/>
              <a:t>4 </a:t>
            </a:r>
            <a:r>
              <a:rPr lang="ja-JP"/>
              <a:t>レベル</a:t>
            </a:r>
            <a:endParaRPr/>
          </a:p>
          <a:p>
            <a:pPr lvl="4">
              <a:defRPr/>
            </a:pPr>
            <a:r>
              <a:rPr lang="ja-JP"/>
              <a:t>第 </a:t>
            </a:r>
            <a:r>
              <a:rPr lang="en-US"/>
              <a:t>5 </a:t>
            </a:r>
            <a:r>
              <a:rPr lang="ja-JP"/>
              <a:t>レベル</a:t>
            </a:r>
            <a:endParaRPr lang="en-US"/>
          </a:p>
        </p:txBody>
      </p:sp>
      <p:sp>
        <p:nvSpPr>
          <p:cNvPr id="137043441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C3BFFD-E8F3-4AD2-A10A-63C4262FDEFA}" type="datetimeFigureOut">
              <a:rPr lang="en-US" altLang="ja-JP"/>
              <a:t>11/27/2025</a:t>
            </a:fld>
            <a:endParaRPr lang="ja-JP"/>
          </a:p>
        </p:txBody>
      </p:sp>
      <p:sp>
        <p:nvSpPr>
          <p:cNvPr id="130399044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/>
          </a:p>
        </p:txBody>
      </p:sp>
      <p:sp>
        <p:nvSpPr>
          <p:cNvPr id="17788468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C86D75-33D7-4896-9367-0C59381278BA}" type="slidenum">
              <a:rPr lang="ja-JP"/>
              <a:t>‹#›</a:t>
            </a:fld>
            <a:endParaRPr 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5391569" name="四角形: 角を丸くする 3"/>
          <p:cNvSpPr/>
          <p:nvPr/>
        </p:nvSpPr>
        <p:spPr bwMode="auto">
          <a:xfrm>
            <a:off x="326569" y="275573"/>
            <a:ext cx="6204855" cy="3604812"/>
          </a:xfrm>
          <a:prstGeom prst="roundRect">
            <a:avLst>
              <a:gd name="adj" fmla="val 5729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7038215" name="テキスト ボックス 4"/>
          <p:cNvSpPr txBox="1"/>
          <p:nvPr/>
        </p:nvSpPr>
        <p:spPr bwMode="auto">
          <a:xfrm>
            <a:off x="469568" y="1463627"/>
            <a:ext cx="5954933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58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ごみの直接持込</a:t>
            </a:r>
            <a:r>
              <a:rPr lang="ja-JP" sz="44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は</a:t>
            </a:r>
            <a:endParaRPr sz="6000" dirty="0">
              <a:ln w="76199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ＤＦＧ極太丸ゴシック体"/>
              <a:ea typeface="ＤＦＧ極太丸ゴシック体"/>
            </a:endParaRPr>
          </a:p>
        </p:txBody>
      </p:sp>
      <p:sp>
        <p:nvSpPr>
          <p:cNvPr id="227774297" name="四角形: 角を丸くする 227774296"/>
          <p:cNvSpPr/>
          <p:nvPr/>
        </p:nvSpPr>
        <p:spPr bwMode="auto">
          <a:xfrm>
            <a:off x="501260" y="646191"/>
            <a:ext cx="5403429" cy="427861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648520109" name="楕円 22"/>
          <p:cNvSpPr/>
          <p:nvPr/>
        </p:nvSpPr>
        <p:spPr bwMode="auto">
          <a:xfrm>
            <a:off x="1635384" y="4326580"/>
            <a:ext cx="4660187" cy="219053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 dirty="0"/>
          </a:p>
        </p:txBody>
      </p:sp>
      <p:sp>
        <p:nvSpPr>
          <p:cNvPr id="209379114" name="テキスト ボックス 4"/>
          <p:cNvSpPr txBox="1"/>
          <p:nvPr/>
        </p:nvSpPr>
        <p:spPr bwMode="auto">
          <a:xfrm>
            <a:off x="467613" y="1463625"/>
            <a:ext cx="5953493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5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ごみの直接持込</a:t>
            </a:r>
            <a:r>
              <a:rPr lang="ja-JP" sz="44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は</a:t>
            </a:r>
            <a:endParaRPr lang="ja-JP" sz="6000" dirty="0">
              <a:solidFill>
                <a:schemeClr val="bg1"/>
              </a:solidFill>
              <a:latin typeface="ＤＦＧ極太丸ゴシック体"/>
              <a:ea typeface="ＤＦＧ極太丸ゴシック体"/>
            </a:endParaRPr>
          </a:p>
        </p:txBody>
      </p:sp>
      <p:sp>
        <p:nvSpPr>
          <p:cNvPr id="353081567" name="テキスト ボックス 5"/>
          <p:cNvSpPr txBox="1"/>
          <p:nvPr/>
        </p:nvSpPr>
        <p:spPr bwMode="auto">
          <a:xfrm>
            <a:off x="444333" y="2244806"/>
            <a:ext cx="5969333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58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事前予約</a:t>
            </a:r>
            <a:r>
              <a:rPr lang="ja-JP" sz="48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が</a:t>
            </a:r>
            <a:r>
              <a:rPr lang="ja-JP" sz="58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必要</a:t>
            </a:r>
            <a:r>
              <a:rPr lang="ja-JP" sz="2800" dirty="0">
                <a:ln w="76199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です</a:t>
            </a:r>
            <a:endParaRPr sz="1200" dirty="0">
              <a:ln w="76199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850048737" name="テキスト ボックス 16"/>
          <p:cNvSpPr txBox="1"/>
          <p:nvPr/>
        </p:nvSpPr>
        <p:spPr bwMode="auto">
          <a:xfrm>
            <a:off x="415733" y="1069145"/>
            <a:ext cx="5783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2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さが西部クリーンセンター</a:t>
            </a:r>
            <a:r>
              <a:rPr lang="ja-JP" sz="20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への</a:t>
            </a:r>
            <a:endParaRPr dirty="0"/>
          </a:p>
        </p:txBody>
      </p:sp>
      <p:sp>
        <p:nvSpPr>
          <p:cNvPr id="1402306558" name="テキスト ボックス 21"/>
          <p:cNvSpPr txBox="1"/>
          <p:nvPr/>
        </p:nvSpPr>
        <p:spPr bwMode="auto">
          <a:xfrm>
            <a:off x="326569" y="3993852"/>
            <a:ext cx="6204856" cy="30777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1400" b="1" dirty="0">
                <a:latin typeface="BIZ UDPゴシック"/>
                <a:ea typeface="BIZ UDPゴシック"/>
              </a:rPr>
              <a:t>平日は、これまで通り予約なしで持ち込むことができます</a:t>
            </a:r>
            <a:r>
              <a:rPr lang="ja-JP" sz="1400" b="1" dirty="0">
                <a:latin typeface="BIZ UDPゴシック"/>
                <a:ea typeface="BIZ UDPゴシック"/>
              </a:rPr>
              <a:t>。</a:t>
            </a:r>
            <a:endParaRPr dirty="0"/>
          </a:p>
        </p:txBody>
      </p:sp>
      <p:sp>
        <p:nvSpPr>
          <p:cNvPr id="2098435431" name="テキスト ボックス 24"/>
          <p:cNvSpPr txBox="1"/>
          <p:nvPr/>
        </p:nvSpPr>
        <p:spPr bwMode="auto">
          <a:xfrm>
            <a:off x="1915046" y="4961041"/>
            <a:ext cx="3656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32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インターネット</a:t>
            </a:r>
            <a:r>
              <a:rPr lang="ja-JP" altLang="en-US" sz="32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で</a:t>
            </a:r>
            <a:endParaRPr lang="en-US" altLang="ja-JP" sz="3200" dirty="0">
              <a:solidFill>
                <a:schemeClr val="bg1"/>
              </a:solidFill>
              <a:latin typeface="ＤＦＧ極太丸ゴシック体"/>
              <a:ea typeface="ＤＦＧ極太丸ゴシック体"/>
            </a:endParaRPr>
          </a:p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  <a:latin typeface="ＤＦＰ太丸ゴシック体" panose="020F0800010101010101" pitchFamily="50" charset="-128"/>
                <a:ea typeface="ＤＦＰ太丸ゴシック体" panose="020F0800010101010101" pitchFamily="50" charset="-128"/>
              </a:rPr>
              <a:t>※</a:t>
            </a:r>
            <a:r>
              <a:rPr lang="ja-JP" altLang="en-US" sz="2000" dirty="0">
                <a:solidFill>
                  <a:schemeClr val="bg1"/>
                </a:solidFill>
                <a:latin typeface="ＤＦＰ太丸ゴシック体" panose="020F0800010101010101" pitchFamily="50" charset="-128"/>
                <a:ea typeface="ＤＦＰ太丸ゴシック体" panose="020F0800010101010101" pitchFamily="50" charset="-128"/>
              </a:rPr>
              <a:t>当日予約も可</a:t>
            </a:r>
            <a:endParaRPr lang="ja-JP" sz="2000" dirty="0">
              <a:solidFill>
                <a:schemeClr val="bg1"/>
              </a:solidFill>
              <a:latin typeface="ＤＦＰ太丸ゴシック体" panose="020F0800010101010101" pitchFamily="50" charset="-128"/>
              <a:ea typeface="ＤＦＰ太丸ゴシック体" panose="020F0800010101010101" pitchFamily="50" charset="-128"/>
            </a:endParaRPr>
          </a:p>
        </p:txBody>
      </p:sp>
      <p:pic>
        <p:nvPicPr>
          <p:cNvPr id="1706968343" name="図 32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5056" t="22115" r="14406" b="22001"/>
          <a:stretch/>
        </p:blipFill>
        <p:spPr bwMode="auto">
          <a:xfrm>
            <a:off x="319243" y="7636856"/>
            <a:ext cx="692936" cy="548980"/>
          </a:xfrm>
          <a:prstGeom prst="rect">
            <a:avLst/>
          </a:prstGeom>
        </p:spPr>
      </p:pic>
      <p:sp>
        <p:nvSpPr>
          <p:cNvPr id="718558087" name="四角形: 角を丸くする 34"/>
          <p:cNvSpPr/>
          <p:nvPr/>
        </p:nvSpPr>
        <p:spPr bwMode="auto">
          <a:xfrm>
            <a:off x="63164" y="6719004"/>
            <a:ext cx="2076601" cy="160972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743147028" name="四角形: 角を丸くする 37"/>
          <p:cNvSpPr/>
          <p:nvPr/>
        </p:nvSpPr>
        <p:spPr bwMode="auto">
          <a:xfrm>
            <a:off x="2386062" y="6719004"/>
            <a:ext cx="2076601" cy="160972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122148295" name="四角形: 角を丸くする 38"/>
          <p:cNvSpPr/>
          <p:nvPr/>
        </p:nvSpPr>
        <p:spPr bwMode="auto">
          <a:xfrm>
            <a:off x="4702927" y="6719002"/>
            <a:ext cx="2076601" cy="160972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pic>
        <p:nvPicPr>
          <p:cNvPr id="2034067640" name="図 47"/>
          <p:cNvPicPr>
            <a:picLocks noChangeAspect="1"/>
          </p:cNvPicPr>
          <p:nvPr/>
        </p:nvPicPr>
        <p:blipFill>
          <a:blip r:embed="rId4"/>
          <a:srcRect b="77860"/>
          <a:stretch/>
        </p:blipFill>
        <p:spPr bwMode="auto">
          <a:xfrm>
            <a:off x="2375759" y="6628971"/>
            <a:ext cx="2097205" cy="361737"/>
          </a:xfrm>
          <a:prstGeom prst="rect">
            <a:avLst/>
          </a:prstGeom>
        </p:spPr>
      </p:pic>
      <p:pic>
        <p:nvPicPr>
          <p:cNvPr id="854279761" name="図 48"/>
          <p:cNvPicPr>
            <a:picLocks noChangeAspect="1"/>
          </p:cNvPicPr>
          <p:nvPr/>
        </p:nvPicPr>
        <p:blipFill>
          <a:blip r:embed="rId4"/>
          <a:srcRect b="77860"/>
          <a:stretch/>
        </p:blipFill>
        <p:spPr bwMode="auto">
          <a:xfrm>
            <a:off x="52862" y="6628971"/>
            <a:ext cx="2097205" cy="361737"/>
          </a:xfrm>
          <a:prstGeom prst="rect">
            <a:avLst/>
          </a:prstGeom>
        </p:spPr>
      </p:pic>
      <p:pic>
        <p:nvPicPr>
          <p:cNvPr id="1365335983" name="図 49"/>
          <p:cNvPicPr>
            <a:picLocks noChangeAspect="1"/>
          </p:cNvPicPr>
          <p:nvPr/>
        </p:nvPicPr>
        <p:blipFill>
          <a:blip r:embed="rId4"/>
          <a:srcRect b="77860"/>
          <a:stretch/>
        </p:blipFill>
        <p:spPr bwMode="auto">
          <a:xfrm>
            <a:off x="4699433" y="6628971"/>
            <a:ext cx="2097205" cy="361737"/>
          </a:xfrm>
          <a:prstGeom prst="rect">
            <a:avLst/>
          </a:prstGeom>
        </p:spPr>
      </p:pic>
      <p:sp>
        <p:nvSpPr>
          <p:cNvPr id="597976205" name="テキスト ボックス 50"/>
          <p:cNvSpPr txBox="1"/>
          <p:nvPr/>
        </p:nvSpPr>
        <p:spPr bwMode="auto">
          <a:xfrm>
            <a:off x="161622" y="6602463"/>
            <a:ext cx="1905084" cy="33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>
                <a:solidFill>
                  <a:schemeClr val="bg1"/>
                </a:solidFill>
                <a:latin typeface="BIZ UDPゴシック"/>
                <a:ea typeface="BIZ UDPゴシック"/>
              </a:rPr>
              <a:t>1</a:t>
            </a:r>
            <a:r>
              <a:rPr lang="ja-JP" sz="1600" b="1">
                <a:solidFill>
                  <a:schemeClr val="bg1"/>
                </a:solidFill>
                <a:latin typeface="BIZ UDPゴシック"/>
                <a:ea typeface="BIZ UDPゴシック"/>
              </a:rPr>
              <a:t>　事前予約申込み</a:t>
            </a:r>
            <a:endParaRPr lang="en-US" sz="1600" b="1">
              <a:solidFill>
                <a:schemeClr val="bg1"/>
              </a:solidFill>
              <a:latin typeface="BIZ UDPゴシック"/>
              <a:ea typeface="BIZ UDPゴシック"/>
            </a:endParaRPr>
          </a:p>
        </p:txBody>
      </p:sp>
      <p:sp>
        <p:nvSpPr>
          <p:cNvPr id="990302237" name="テキスト ボックス 51"/>
          <p:cNvSpPr txBox="1"/>
          <p:nvPr/>
        </p:nvSpPr>
        <p:spPr bwMode="auto">
          <a:xfrm>
            <a:off x="4795493" y="6644828"/>
            <a:ext cx="1905084" cy="33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sz="1600" b="1">
                <a:solidFill>
                  <a:schemeClr val="bg1"/>
                </a:solidFill>
                <a:latin typeface="BIZ UDPゴシック"/>
                <a:ea typeface="BIZ UDPゴシック"/>
              </a:rPr>
              <a:t>３　持込み</a:t>
            </a:r>
            <a:endParaRPr lang="en-US" sz="1600" b="1">
              <a:solidFill>
                <a:schemeClr val="bg1"/>
              </a:solidFill>
              <a:latin typeface="BIZ UDPゴシック"/>
              <a:ea typeface="BIZ UDPゴシック"/>
            </a:endParaRPr>
          </a:p>
        </p:txBody>
      </p:sp>
      <p:sp>
        <p:nvSpPr>
          <p:cNvPr id="1991365951" name="テキスト ボックス 52"/>
          <p:cNvSpPr txBox="1"/>
          <p:nvPr/>
        </p:nvSpPr>
        <p:spPr bwMode="auto">
          <a:xfrm>
            <a:off x="2473566" y="6644828"/>
            <a:ext cx="1905084" cy="33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sz="1600" b="1">
                <a:solidFill>
                  <a:schemeClr val="bg1"/>
                </a:solidFill>
                <a:latin typeface="BIZ UDPゴシック"/>
                <a:ea typeface="BIZ UDPゴシック"/>
              </a:rPr>
              <a:t>２　予約日時の決定</a:t>
            </a:r>
            <a:endParaRPr lang="en-US" sz="1600" b="1">
              <a:solidFill>
                <a:schemeClr val="bg1"/>
              </a:solidFill>
              <a:latin typeface="BIZ UDPゴシック"/>
              <a:ea typeface="BIZ UDPゴシック"/>
            </a:endParaRPr>
          </a:p>
        </p:txBody>
      </p:sp>
      <p:pic>
        <p:nvPicPr>
          <p:cNvPr id="139051656" name="図 5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r="6213" b="9269"/>
          <a:stretch/>
        </p:blipFill>
        <p:spPr bwMode="auto">
          <a:xfrm>
            <a:off x="1126992" y="7462368"/>
            <a:ext cx="842157" cy="814716"/>
          </a:xfrm>
          <a:prstGeom prst="rect">
            <a:avLst/>
          </a:prstGeom>
        </p:spPr>
      </p:pic>
      <p:sp>
        <p:nvSpPr>
          <p:cNvPr id="1994710015" name="テキスト ボックス 55"/>
          <p:cNvSpPr txBox="1"/>
          <p:nvPr/>
        </p:nvSpPr>
        <p:spPr bwMode="auto">
          <a:xfrm>
            <a:off x="88898" y="7030658"/>
            <a:ext cx="2086345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000" b="1">
                <a:latin typeface="BIZ UDPゴシック"/>
                <a:ea typeface="BIZ UDPゴシック"/>
              </a:rPr>
              <a:t>スマホや</a:t>
            </a:r>
            <a:r>
              <a:rPr lang="en-US" sz="1000" b="1">
                <a:latin typeface="BIZ UDPゴシック"/>
                <a:ea typeface="BIZ UDPゴシック"/>
              </a:rPr>
              <a:t>PC</a:t>
            </a:r>
            <a:r>
              <a:rPr lang="ja-JP" sz="1000" b="1">
                <a:latin typeface="BIZ UDPゴシック"/>
                <a:ea typeface="BIZ UDPゴシック"/>
              </a:rPr>
              <a:t>からインターネットで</a:t>
            </a:r>
            <a:endParaRPr lang="en-US" sz="1000" b="1">
              <a:latin typeface="BIZ UDPゴシック"/>
              <a:ea typeface="BIZ UDPゴシック"/>
            </a:endParaRPr>
          </a:p>
          <a:p>
            <a:pPr>
              <a:defRPr/>
            </a:pPr>
            <a:r>
              <a:rPr lang="ja-JP" sz="1000" b="1">
                <a:latin typeface="BIZ UDPゴシック"/>
                <a:ea typeface="BIZ UDPゴシック"/>
              </a:rPr>
              <a:t>もしくはお電話にてお申込</a:t>
            </a:r>
            <a:endParaRPr/>
          </a:p>
        </p:txBody>
      </p:sp>
      <p:sp>
        <p:nvSpPr>
          <p:cNvPr id="1088437158" name="正方形/長方形 56"/>
          <p:cNvSpPr/>
          <p:nvPr/>
        </p:nvSpPr>
        <p:spPr bwMode="auto">
          <a:xfrm>
            <a:off x="2600776" y="7304868"/>
            <a:ext cx="1566139" cy="8809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048314538" name="テキスト ボックス 57"/>
          <p:cNvSpPr txBox="1"/>
          <p:nvPr/>
        </p:nvSpPr>
        <p:spPr bwMode="auto">
          <a:xfrm>
            <a:off x="2445816" y="7013608"/>
            <a:ext cx="1809819" cy="244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000" b="1">
                <a:latin typeface="BIZ UDPゴシック"/>
                <a:ea typeface="BIZ UDPゴシック"/>
              </a:rPr>
              <a:t>予約</a:t>
            </a:r>
            <a:r>
              <a:rPr lang="en-US" sz="1000" b="1">
                <a:latin typeface="BIZ UDPゴシック"/>
                <a:ea typeface="BIZ UDPゴシック"/>
              </a:rPr>
              <a:t>ID</a:t>
            </a:r>
            <a:r>
              <a:rPr lang="ja-JP" sz="1000" b="1">
                <a:latin typeface="BIZ UDPゴシック"/>
                <a:ea typeface="BIZ UDPゴシック"/>
              </a:rPr>
              <a:t>番号（9ケタ）を発行</a:t>
            </a:r>
            <a:endParaRPr/>
          </a:p>
        </p:txBody>
      </p:sp>
      <p:sp>
        <p:nvSpPr>
          <p:cNvPr id="1984754860" name="正方形/長方形 58"/>
          <p:cNvSpPr/>
          <p:nvPr/>
        </p:nvSpPr>
        <p:spPr bwMode="auto">
          <a:xfrm>
            <a:off x="2698332" y="7544711"/>
            <a:ext cx="1362942" cy="565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339522281" name="テキスト ボックス 59"/>
          <p:cNvSpPr txBox="1"/>
          <p:nvPr/>
        </p:nvSpPr>
        <p:spPr bwMode="auto">
          <a:xfrm>
            <a:off x="2883249" y="7283101"/>
            <a:ext cx="1082229" cy="261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100" b="1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予約 </a:t>
            </a:r>
            <a:r>
              <a:rPr lang="en-US" sz="1100" b="1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ID </a:t>
            </a:r>
            <a:r>
              <a:rPr lang="ja-JP" sz="1100" b="1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番号</a:t>
            </a:r>
            <a:endParaRPr/>
          </a:p>
        </p:txBody>
      </p:sp>
      <p:sp>
        <p:nvSpPr>
          <p:cNvPr id="1676948620" name="テキスト ボックス 60"/>
          <p:cNvSpPr txBox="1"/>
          <p:nvPr/>
        </p:nvSpPr>
        <p:spPr bwMode="auto">
          <a:xfrm>
            <a:off x="2757936" y="7642614"/>
            <a:ext cx="1267297" cy="33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>
                <a:latin typeface="BIZ UDゴシック"/>
                <a:ea typeface="BIZ UDゴシック"/>
              </a:rPr>
              <a:t>25*******</a:t>
            </a:r>
            <a:endParaRPr lang="ja-JP" sz="1600">
              <a:latin typeface="BIZ UDゴシック"/>
              <a:ea typeface="BIZ UDゴシック"/>
            </a:endParaRPr>
          </a:p>
        </p:txBody>
      </p:sp>
      <p:sp>
        <p:nvSpPr>
          <p:cNvPr id="1980022691" name="テキスト ボックス 61"/>
          <p:cNvSpPr txBox="1"/>
          <p:nvPr/>
        </p:nvSpPr>
        <p:spPr bwMode="auto">
          <a:xfrm>
            <a:off x="4758854" y="6990708"/>
            <a:ext cx="2086345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000" b="1">
                <a:latin typeface="BIZ UDPゴシック"/>
                <a:ea typeface="BIZ UDPゴシック"/>
              </a:rPr>
              <a:t>予約した日時にクリーンセンターへ持込み</a:t>
            </a:r>
            <a:endParaRPr/>
          </a:p>
        </p:txBody>
      </p:sp>
      <p:pic>
        <p:nvPicPr>
          <p:cNvPr id="1135657211" name="図 6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3539" b="12593"/>
          <a:stretch/>
        </p:blipFill>
        <p:spPr bwMode="auto">
          <a:xfrm>
            <a:off x="4858445" y="7390818"/>
            <a:ext cx="1248270" cy="886263"/>
          </a:xfrm>
          <a:prstGeom prst="rect">
            <a:avLst/>
          </a:prstGeom>
        </p:spPr>
      </p:pic>
      <p:sp>
        <p:nvSpPr>
          <p:cNvPr id="733128630" name="テキスト ボックス 28"/>
          <p:cNvSpPr txBox="1"/>
          <p:nvPr/>
        </p:nvSpPr>
        <p:spPr bwMode="auto">
          <a:xfrm>
            <a:off x="590613" y="660633"/>
            <a:ext cx="5403428" cy="400110"/>
          </a:xfrm>
          <a:prstGeom prst="rect">
            <a:avLst/>
          </a:prstGeom>
          <a:noFill/>
          <a:ln w="28575">
            <a:noFill/>
            <a:prstDash val="solid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2000" dirty="0"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休日</a:t>
            </a:r>
            <a:r>
              <a:rPr lang="ja-JP" altLang="en-US" sz="2000" dirty="0">
                <a:solidFill>
                  <a:schemeClr val="tx1"/>
                </a:solidFill>
                <a:latin typeface="ＤＦＧ極太丸ゴシック体"/>
                <a:ea typeface="ＤＦＧ極太丸ゴシック体"/>
              </a:rPr>
              <a:t>の</a:t>
            </a:r>
            <a:r>
              <a:rPr lang="ja-JP" altLang="en-US" sz="2000" dirty="0">
                <a:latin typeface="ＤＦＧ極太丸ゴシック体"/>
                <a:ea typeface="ＤＦＧ極太丸ゴシック体"/>
              </a:rPr>
              <a:t>うち　</a:t>
            </a:r>
            <a:r>
              <a:rPr lang="ja-JP" sz="2000" b="1" i="0" u="none" strike="noStrike" cap="none" spc="0" dirty="0">
                <a:solidFill>
                  <a:schemeClr val="tx1"/>
                </a:solidFill>
                <a:latin typeface="ＤＦＰ太丸ゴシック体"/>
                <a:ea typeface="ＤＦＰ太丸ゴシック体"/>
                <a:cs typeface="ＤＦＰ太丸ゴシック体"/>
              </a:rPr>
              <a:t>土曜.第</a:t>
            </a:r>
            <a:r>
              <a:rPr lang="en-US" sz="2000" b="1" i="0" u="none" strike="noStrike" cap="none" spc="0" dirty="0">
                <a:solidFill>
                  <a:schemeClr val="tx1"/>
                </a:solidFill>
                <a:latin typeface="ＤＦＰ太丸ゴシック体"/>
                <a:ea typeface="ＤＦＰ太丸ゴシック体"/>
                <a:cs typeface="ＤＦＰ太丸ゴシック体"/>
              </a:rPr>
              <a:t>2</a:t>
            </a:r>
            <a:r>
              <a:rPr lang="ja-JP" sz="2000" b="1" i="0" u="none" strike="noStrike" cap="none" spc="0" dirty="0">
                <a:solidFill>
                  <a:schemeClr val="tx1"/>
                </a:solidFill>
                <a:latin typeface="ＤＦＰ太丸ゴシック体"/>
                <a:ea typeface="ＤＦＰ太丸ゴシック体"/>
                <a:cs typeface="ＤＦＰ太丸ゴシック体"/>
              </a:rPr>
              <a:t>日曜.祝日.年末</a:t>
            </a:r>
            <a:r>
              <a:rPr lang="ja-JP" altLang="en-US" sz="2000" b="1" i="0" u="none" strike="noStrike" cap="none" spc="0" dirty="0">
                <a:solidFill>
                  <a:schemeClr val="tx1"/>
                </a:solidFill>
                <a:latin typeface="ＤＦＰ太丸ゴシック体"/>
                <a:ea typeface="ＤＦＰ太丸ゴシック体"/>
                <a:cs typeface="ＤＦＰ太丸ゴシック体"/>
              </a:rPr>
              <a:t>について</a:t>
            </a:r>
            <a:endParaRPr sz="2000" dirty="0">
              <a:solidFill>
                <a:schemeClr val="tx1"/>
              </a:solidFill>
            </a:endParaRPr>
          </a:p>
        </p:txBody>
      </p:sp>
      <p:pic>
        <p:nvPicPr>
          <p:cNvPr id="772346708" name="図 70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5788346" y="7544711"/>
            <a:ext cx="991182" cy="991182"/>
          </a:xfrm>
          <a:prstGeom prst="rect">
            <a:avLst/>
          </a:prstGeom>
        </p:spPr>
      </p:pic>
      <p:sp>
        <p:nvSpPr>
          <p:cNvPr id="219763502" name="テキスト ボックス 71"/>
          <p:cNvSpPr txBox="1"/>
          <p:nvPr/>
        </p:nvSpPr>
        <p:spPr bwMode="auto">
          <a:xfrm>
            <a:off x="395316" y="3251690"/>
            <a:ext cx="59689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 ※ 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令和</a:t>
            </a:r>
            <a:r>
              <a:rPr lang="en-US" altLang="ja-JP" sz="1700" dirty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7</a:t>
            </a:r>
            <a:r>
              <a:rPr lang="ja-JP" altLang="en-US" sz="1700" dirty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年の年末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は</a:t>
            </a:r>
            <a:r>
              <a:rPr lang="en-US" altLang="ja-JP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1</a:t>
            </a:r>
            <a:r>
              <a:rPr lang="en-US" altLang="ja-JP" sz="1700" dirty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2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月</a:t>
            </a:r>
            <a:r>
              <a:rPr lang="en-US" altLang="ja-JP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27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日、</a:t>
            </a:r>
            <a:r>
              <a:rPr lang="en-US" altLang="ja-JP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29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日、</a:t>
            </a:r>
            <a:r>
              <a:rPr lang="en-US" altLang="ja-JP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30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日、</a:t>
            </a:r>
            <a:r>
              <a:rPr lang="en-US" altLang="ja-JP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31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日</a:t>
            </a:r>
            <a:r>
              <a:rPr lang="ja-JP" altLang="en-US" sz="1700" dirty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が対象</a:t>
            </a: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と</a:t>
            </a:r>
            <a:endParaRPr lang="en-US" altLang="ja-JP" sz="1700" dirty="0" smtClean="0">
              <a:solidFill>
                <a:schemeClr val="bg1"/>
              </a:solidFill>
              <a:latin typeface="ＤＦＧ太丸ゴシック体"/>
              <a:ea typeface="ＤＦＧ太丸ゴシック体"/>
            </a:endParaRPr>
          </a:p>
          <a:p>
            <a:pPr>
              <a:defRPr/>
            </a:pPr>
            <a:r>
              <a:rPr lang="ja-JP" altLang="en-US" sz="1700" dirty="0" smtClean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　 なります</a:t>
            </a:r>
            <a:r>
              <a:rPr lang="ja-JP" sz="1700" dirty="0"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。</a:t>
            </a:r>
            <a:endParaRPr lang="en-US" sz="1700" dirty="0">
              <a:solidFill>
                <a:schemeClr val="bg1"/>
              </a:solidFill>
              <a:latin typeface="ＤＦＧ太丸ゴシック体"/>
              <a:ea typeface="ＤＦＧ太丸ゴシック体"/>
            </a:endParaRPr>
          </a:p>
        </p:txBody>
      </p:sp>
      <p:sp>
        <p:nvSpPr>
          <p:cNvPr id="101765368" name="二等辺三角形 1"/>
          <p:cNvSpPr/>
          <p:nvPr/>
        </p:nvSpPr>
        <p:spPr bwMode="auto">
          <a:xfrm rot="14759965">
            <a:off x="4974188" y="5608198"/>
            <a:ext cx="272358" cy="16173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2039948126" name="二等辺三角形 6"/>
          <p:cNvSpPr/>
          <p:nvPr/>
        </p:nvSpPr>
        <p:spPr bwMode="auto">
          <a:xfrm rot="5399978">
            <a:off x="2127924" y="7398114"/>
            <a:ext cx="301819" cy="128505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058852284" name="二等辺三角形 7"/>
          <p:cNvSpPr/>
          <p:nvPr/>
        </p:nvSpPr>
        <p:spPr bwMode="auto">
          <a:xfrm rot="5399978">
            <a:off x="4447809" y="7398114"/>
            <a:ext cx="301819" cy="128505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91205708" name="四角形: 角を丸くする 8"/>
          <p:cNvSpPr/>
          <p:nvPr/>
        </p:nvSpPr>
        <p:spPr bwMode="auto">
          <a:xfrm>
            <a:off x="88898" y="9599383"/>
            <a:ext cx="6645696" cy="223608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667885446" name="テキスト ボックス 9"/>
          <p:cNvSpPr txBox="1"/>
          <p:nvPr/>
        </p:nvSpPr>
        <p:spPr bwMode="auto">
          <a:xfrm>
            <a:off x="72175" y="9584501"/>
            <a:ext cx="853827" cy="22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9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お問合せ先</a:t>
            </a:r>
            <a:endParaRPr/>
          </a:p>
        </p:txBody>
      </p:sp>
      <p:sp>
        <p:nvSpPr>
          <p:cNvPr id="1658814441" name="テキスト ボックス 10"/>
          <p:cNvSpPr txBox="1"/>
          <p:nvPr/>
        </p:nvSpPr>
        <p:spPr bwMode="auto">
          <a:xfrm>
            <a:off x="653733" y="9546029"/>
            <a:ext cx="2229514" cy="307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4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佐賀県西部広域環境組合</a:t>
            </a:r>
            <a:endParaRPr/>
          </a:p>
        </p:txBody>
      </p:sp>
      <p:sp>
        <p:nvSpPr>
          <p:cNvPr id="1308789738" name="テキスト ボックス 12"/>
          <p:cNvSpPr txBox="1"/>
          <p:nvPr/>
        </p:nvSpPr>
        <p:spPr bwMode="auto">
          <a:xfrm>
            <a:off x="2772218" y="9584501"/>
            <a:ext cx="3030888" cy="22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8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〒</a:t>
            </a:r>
            <a:r>
              <a:rPr lang="en-US" sz="8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849-5263</a:t>
            </a:r>
            <a:r>
              <a:rPr lang="ja-JP" sz="7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　</a:t>
            </a:r>
            <a:r>
              <a:rPr lang="ja-JP" sz="9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佐賀県伊万里市松浦町山形</a:t>
            </a:r>
            <a:r>
              <a:rPr lang="en-US" sz="9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5092</a:t>
            </a:r>
            <a:r>
              <a:rPr lang="ja-JP" sz="9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番地４</a:t>
            </a:r>
            <a:endParaRPr sz="2000"/>
          </a:p>
        </p:txBody>
      </p:sp>
      <p:sp>
        <p:nvSpPr>
          <p:cNvPr id="454923107" name="テキスト ボックス 13"/>
          <p:cNvSpPr txBox="1"/>
          <p:nvPr/>
        </p:nvSpPr>
        <p:spPr bwMode="auto">
          <a:xfrm>
            <a:off x="5464121" y="9595790"/>
            <a:ext cx="1270473" cy="213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80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　　☎　</a:t>
            </a:r>
            <a:r>
              <a:rPr lang="en-US" sz="800" dirty="0">
                <a:ln w="0">
                  <a:noFill/>
                </a:ln>
                <a:solidFill>
                  <a:schemeClr val="bg1"/>
                </a:solidFill>
                <a:latin typeface="ＤＦＧ太丸ゴシック体"/>
                <a:ea typeface="ＤＦＧ太丸ゴシック体"/>
              </a:rPr>
              <a:t>0955-26-2353</a:t>
            </a:r>
            <a:endParaRPr lang="ja-JP" sz="800" dirty="0">
              <a:ln w="0">
                <a:noFill/>
              </a:ln>
              <a:solidFill>
                <a:schemeClr val="bg1"/>
              </a:solidFill>
              <a:latin typeface="ＤＦＧ太丸ゴシック体"/>
              <a:ea typeface="ＤＦＧ太丸ゴシック体"/>
            </a:endParaRPr>
          </a:p>
        </p:txBody>
      </p:sp>
      <p:sp>
        <p:nvSpPr>
          <p:cNvPr id="376111745" name="テキスト ボックス 20"/>
          <p:cNvSpPr txBox="1"/>
          <p:nvPr/>
        </p:nvSpPr>
        <p:spPr bwMode="auto">
          <a:xfrm>
            <a:off x="319243" y="8385348"/>
            <a:ext cx="6297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00B050"/>
                </a:solidFill>
                <a:latin typeface="ＤＦＧ極太丸ゴシック体"/>
                <a:ea typeface="ＤＦＧ極太丸ゴシック体"/>
              </a:rPr>
              <a:t>インターネットでの予約が難しい場合は</a:t>
            </a:r>
            <a:r>
              <a:rPr lang="ja-JP" dirty="0">
                <a:solidFill>
                  <a:srgbClr val="00B050"/>
                </a:solidFill>
                <a:latin typeface="ＤＦＧ極太丸ゴシック体"/>
                <a:ea typeface="ＤＦＧ極太丸ゴシック体"/>
              </a:rPr>
              <a:t>お電話</a:t>
            </a:r>
            <a:r>
              <a:rPr lang="ja-JP" altLang="en-US" dirty="0">
                <a:solidFill>
                  <a:srgbClr val="00B050"/>
                </a:solidFill>
                <a:latin typeface="ＤＦＧ極太丸ゴシック体"/>
                <a:ea typeface="ＤＦＧ極太丸ゴシック体"/>
              </a:rPr>
              <a:t>でも受け付けています。　　　</a:t>
            </a:r>
            <a:r>
              <a:rPr lang="en-US" altLang="ja-JP" dirty="0">
                <a:solidFill>
                  <a:srgbClr val="00B050"/>
                </a:solidFill>
                <a:latin typeface="ＤＦＰ太丸ゴシック体" panose="020F0800010101010101" pitchFamily="50" charset="-128"/>
                <a:ea typeface="ＤＦＰ太丸ゴシック体" panose="020F0800010101010101" pitchFamily="50" charset="-128"/>
              </a:rPr>
              <a:t>※</a:t>
            </a:r>
            <a:r>
              <a:rPr lang="ja-JP" altLang="en-US" dirty="0">
                <a:solidFill>
                  <a:srgbClr val="00B050"/>
                </a:solidFill>
                <a:latin typeface="ＤＦＰ太丸ゴシック体" panose="020F0800010101010101" pitchFamily="50" charset="-128"/>
                <a:ea typeface="ＤＦＰ太丸ゴシック体" panose="020F0800010101010101" pitchFamily="50" charset="-128"/>
              </a:rPr>
              <a:t>電話での当日予約はできません</a:t>
            </a:r>
            <a:endParaRPr lang="ja-JP" dirty="0">
              <a:solidFill>
                <a:srgbClr val="00B050"/>
              </a:solidFill>
              <a:latin typeface="ＤＦＰ太丸ゴシック体" panose="020F0800010101010101" pitchFamily="50" charset="-128"/>
              <a:ea typeface="ＤＦＰ太丸ゴシック体" panose="020F0800010101010101" pitchFamily="50" charset="-128"/>
            </a:endParaRPr>
          </a:p>
        </p:txBody>
      </p:sp>
      <p:sp>
        <p:nvSpPr>
          <p:cNvPr id="1326259075" name="テキスト ボックス 31"/>
          <p:cNvSpPr txBox="1"/>
          <p:nvPr/>
        </p:nvSpPr>
        <p:spPr bwMode="auto">
          <a:xfrm>
            <a:off x="604175" y="9131110"/>
            <a:ext cx="2501515" cy="396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600" b="1" dirty="0">
                <a:solidFill>
                  <a:srgbClr val="00B050"/>
                </a:solidFill>
                <a:latin typeface="メイリオ"/>
                <a:ea typeface="メイリオ"/>
              </a:rPr>
              <a:t>☎ </a:t>
            </a:r>
            <a:r>
              <a:rPr lang="en-US" sz="1600" b="1" dirty="0">
                <a:solidFill>
                  <a:srgbClr val="00B050"/>
                </a:solidFill>
                <a:latin typeface="メイリオ"/>
                <a:ea typeface="メイリオ"/>
              </a:rPr>
              <a:t>0955-</a:t>
            </a:r>
            <a:r>
              <a:rPr lang="en-US" sz="2000" b="1" dirty="0">
                <a:solidFill>
                  <a:srgbClr val="00B050"/>
                </a:solidFill>
                <a:latin typeface="メイリオ"/>
                <a:ea typeface="メイリオ"/>
              </a:rPr>
              <a:t>26-2500</a:t>
            </a:r>
            <a:endParaRPr lang="ja-JP" sz="1600" b="1" dirty="0">
              <a:solidFill>
                <a:srgbClr val="00B050"/>
              </a:solidFill>
              <a:latin typeface="メイリオ"/>
              <a:ea typeface="メイリオ"/>
            </a:endParaRPr>
          </a:p>
        </p:txBody>
      </p:sp>
      <p:sp>
        <p:nvSpPr>
          <p:cNvPr id="927214990" name="テキスト ボックス 35"/>
          <p:cNvSpPr txBox="1"/>
          <p:nvPr/>
        </p:nvSpPr>
        <p:spPr bwMode="auto">
          <a:xfrm>
            <a:off x="2786875" y="9148774"/>
            <a:ext cx="370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1600" b="1" u="heavy" dirty="0">
                <a:solidFill>
                  <a:srgbClr val="00B050"/>
                </a:solidFill>
                <a:latin typeface="メイリオ"/>
                <a:ea typeface="メイリオ"/>
              </a:rPr>
              <a:t>平日</a:t>
            </a:r>
            <a:r>
              <a:rPr lang="en-US" altLang="ja-JP" sz="1600" b="1" u="heavy" dirty="0">
                <a:solidFill>
                  <a:srgbClr val="00B050"/>
                </a:solidFill>
                <a:latin typeface="メイリオ"/>
                <a:ea typeface="メイリオ"/>
              </a:rPr>
              <a:t> </a:t>
            </a:r>
            <a:r>
              <a:rPr lang="en-US" sz="1600" b="1" u="heavy" dirty="0">
                <a:solidFill>
                  <a:srgbClr val="00B050"/>
                </a:solidFill>
                <a:latin typeface="メイリオ"/>
                <a:ea typeface="メイリオ"/>
              </a:rPr>
              <a:t>9:00</a:t>
            </a:r>
            <a:r>
              <a:rPr lang="ja-JP" sz="1600" b="1" u="heavy" dirty="0">
                <a:solidFill>
                  <a:srgbClr val="00B050"/>
                </a:solidFill>
                <a:latin typeface="メイリオ"/>
                <a:ea typeface="メイリオ"/>
              </a:rPr>
              <a:t>～</a:t>
            </a:r>
            <a:r>
              <a:rPr lang="en-US" sz="1600" b="1" u="heavy" dirty="0">
                <a:solidFill>
                  <a:srgbClr val="00B050"/>
                </a:solidFill>
                <a:latin typeface="メイリオ"/>
                <a:ea typeface="メイリオ"/>
              </a:rPr>
              <a:t>16:00 </a:t>
            </a:r>
            <a:r>
              <a:rPr lang="ja-JP" sz="1600" b="1" dirty="0">
                <a:solidFill>
                  <a:srgbClr val="00B050"/>
                </a:solidFill>
                <a:latin typeface="メイリオ"/>
                <a:ea typeface="メイリオ"/>
              </a:rPr>
              <a:t>のみ受付できます</a:t>
            </a:r>
            <a:endParaRPr lang="en-US" sz="1600" b="1" dirty="0">
              <a:solidFill>
                <a:srgbClr val="00B050"/>
              </a:solidFill>
              <a:latin typeface="メイリオ"/>
              <a:ea typeface="メイリオ"/>
            </a:endParaRPr>
          </a:p>
        </p:txBody>
      </p:sp>
      <p:sp>
        <p:nvSpPr>
          <p:cNvPr id="254693431" name="テキスト ボックス 40"/>
          <p:cNvSpPr txBox="1"/>
          <p:nvPr/>
        </p:nvSpPr>
        <p:spPr bwMode="auto">
          <a:xfrm>
            <a:off x="2786875" y="6173135"/>
            <a:ext cx="26061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b="1" dirty="0">
                <a:solidFill>
                  <a:schemeClr val="bg1"/>
                </a:solidFill>
                <a:latin typeface="メイリオ"/>
                <a:ea typeface="メイリオ"/>
              </a:rPr>
              <a:t>※</a:t>
            </a:r>
            <a:r>
              <a:rPr lang="ja-JP" sz="900" b="1" dirty="0">
                <a:solidFill>
                  <a:schemeClr val="bg1"/>
                </a:solidFill>
                <a:latin typeface="メイリオ"/>
                <a:ea typeface="メイリオ"/>
              </a:rPr>
              <a:t>ご予約にはメールアドレスが必要です。</a:t>
            </a:r>
            <a:endParaRPr lang="en-US" sz="9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pic>
        <p:nvPicPr>
          <p:cNvPr id="1303127689" name="図 42"/>
          <p:cNvPicPr>
            <a:picLocks noChangeAspect="1"/>
          </p:cNvPicPr>
          <p:nvPr/>
        </p:nvPicPr>
        <p:blipFill>
          <a:blip r:embed="rId8"/>
          <a:srcRect b="15575"/>
          <a:stretch/>
        </p:blipFill>
        <p:spPr bwMode="auto">
          <a:xfrm>
            <a:off x="415733" y="4498455"/>
            <a:ext cx="1553292" cy="1311352"/>
          </a:xfrm>
          <a:prstGeom prst="rect">
            <a:avLst/>
          </a:prstGeom>
        </p:spPr>
      </p:pic>
      <p:sp>
        <p:nvSpPr>
          <p:cNvPr id="1718671161" name="二等辺三角形 43"/>
          <p:cNvSpPr/>
          <p:nvPr/>
        </p:nvSpPr>
        <p:spPr bwMode="auto">
          <a:xfrm rot="8686017">
            <a:off x="1928715" y="4810236"/>
            <a:ext cx="298540" cy="22743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2002372702" name="二等辺三角形 44"/>
          <p:cNvSpPr/>
          <p:nvPr/>
        </p:nvSpPr>
        <p:spPr bwMode="auto">
          <a:xfrm rot="2322059">
            <a:off x="1890558" y="5689276"/>
            <a:ext cx="284178" cy="259493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893252026" name="二等辺三角形 45"/>
          <p:cNvSpPr/>
          <p:nvPr/>
        </p:nvSpPr>
        <p:spPr bwMode="auto">
          <a:xfrm rot="7804510">
            <a:off x="1891638" y="5726787"/>
            <a:ext cx="202083" cy="79977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1378721098" name="正方形/長方形 53"/>
          <p:cNvSpPr/>
          <p:nvPr/>
        </p:nvSpPr>
        <p:spPr bwMode="auto">
          <a:xfrm>
            <a:off x="1887943" y="4961799"/>
            <a:ext cx="128392" cy="64961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sp>
        <p:nvSpPr>
          <p:cNvPr id="541497020" name="正方形/長方形 62"/>
          <p:cNvSpPr/>
          <p:nvPr/>
        </p:nvSpPr>
        <p:spPr bwMode="auto">
          <a:xfrm flipH="1">
            <a:off x="1901863" y="4901983"/>
            <a:ext cx="90788" cy="71588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ja-JP"/>
          </a:p>
        </p:txBody>
      </p:sp>
      <p:pic>
        <p:nvPicPr>
          <p:cNvPr id="2123931937" name="図 63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679522" y="4946321"/>
            <a:ext cx="451388" cy="464862"/>
          </a:xfrm>
          <a:prstGeom prst="rect">
            <a:avLst/>
          </a:prstGeom>
        </p:spPr>
      </p:pic>
      <p:sp>
        <p:nvSpPr>
          <p:cNvPr id="962291528" name="テキスト ボックス 35"/>
          <p:cNvSpPr txBox="1"/>
          <p:nvPr/>
        </p:nvSpPr>
        <p:spPr bwMode="auto">
          <a:xfrm>
            <a:off x="262319" y="9134843"/>
            <a:ext cx="473537" cy="44161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>
              <a:lnSpc>
                <a:spcPts val="1260"/>
              </a:lnSpc>
              <a:defRPr/>
            </a:pPr>
            <a:r>
              <a:rPr lang="ja-JP" sz="1050" b="1" dirty="0">
                <a:solidFill>
                  <a:srgbClr val="00B050"/>
                </a:solidFill>
                <a:latin typeface="メイリオ"/>
                <a:ea typeface="メイリオ"/>
              </a:rPr>
              <a:t>予約</a:t>
            </a:r>
          </a:p>
          <a:p>
            <a:pPr>
              <a:lnSpc>
                <a:spcPts val="1260"/>
              </a:lnSpc>
              <a:defRPr/>
            </a:pPr>
            <a:r>
              <a:rPr lang="en-US" sz="1050" b="1" dirty="0" err="1">
                <a:solidFill>
                  <a:srgbClr val="00B050"/>
                </a:solidFill>
                <a:latin typeface="メイリオ"/>
                <a:ea typeface="メイリオ"/>
              </a:rPr>
              <a:t>専用</a:t>
            </a:r>
            <a:endParaRPr lang="en-US" sz="1050" b="1" dirty="0">
              <a:solidFill>
                <a:srgbClr val="00B050"/>
              </a:solidFill>
              <a:latin typeface="メイリオ"/>
              <a:ea typeface="メイリオ"/>
            </a:endParaRPr>
          </a:p>
        </p:txBody>
      </p:sp>
      <p:sp>
        <p:nvSpPr>
          <p:cNvPr id="1896999596" name="テキスト ボックス 5"/>
          <p:cNvSpPr txBox="1"/>
          <p:nvPr/>
        </p:nvSpPr>
        <p:spPr bwMode="auto">
          <a:xfrm>
            <a:off x="444513" y="2239383"/>
            <a:ext cx="5968973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sz="5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事前予約</a:t>
            </a:r>
            <a:r>
              <a:rPr lang="ja-JP" sz="4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が</a:t>
            </a:r>
            <a:r>
              <a:rPr lang="ja-JP" sz="5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必要</a:t>
            </a:r>
            <a:r>
              <a:rPr lang="ja-JP" sz="2800" dirty="0">
                <a:solidFill>
                  <a:schemeClr val="bg1"/>
                </a:solidFill>
                <a:latin typeface="ＤＦＧ極太丸ゴシック体"/>
                <a:ea typeface="ＤＦＧ極太丸ゴシック体"/>
              </a:rPr>
              <a:t>です</a:t>
            </a:r>
            <a:endParaRPr sz="1200" dirty="0">
              <a:solidFill>
                <a:schemeClr val="bg1"/>
              </a:solidFill>
            </a:endParaRPr>
          </a:p>
        </p:txBody>
      </p:sp>
      <p:pic>
        <p:nvPicPr>
          <p:cNvPr id="2" name="図 39">
            <a:extLst>
              <a:ext uri="{FF2B5EF4-FFF2-40B4-BE49-F238E27FC236}">
                <a16:creationId xmlns="" xmlns:a16="http://schemas.microsoft.com/office/drawing/2014/main" id="{72198452-1B12-7AA5-D8FE-9DA871D70871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5262271" y="5004863"/>
            <a:ext cx="844443" cy="84444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="" xmlns:a16="http://schemas.microsoft.com/office/drawing/2014/main" id="{5F5CDBA3-114F-D3E6-4D02-C38EC8D0C0C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6019" t="40604" r="2834" b="41129"/>
          <a:stretch>
            <a:fillRect/>
          </a:stretch>
        </p:blipFill>
        <p:spPr>
          <a:xfrm>
            <a:off x="2906733" y="5877164"/>
            <a:ext cx="1904260" cy="286441"/>
          </a:xfrm>
          <a:prstGeom prst="rect">
            <a:avLst/>
          </a:prstGeom>
        </p:spPr>
      </p:pic>
      <p:sp>
        <p:nvSpPr>
          <p:cNvPr id="4" name="テキスト ボックス 40">
            <a:extLst>
              <a:ext uri="{FF2B5EF4-FFF2-40B4-BE49-F238E27FC236}">
                <a16:creationId xmlns="" xmlns:a16="http://schemas.microsoft.com/office/drawing/2014/main" id="{DA1C6B37-8A3A-C6BD-8FAF-AF507ACBD25C}"/>
              </a:ext>
            </a:extLst>
          </p:cNvPr>
          <p:cNvSpPr txBox="1"/>
          <p:nvPr/>
        </p:nvSpPr>
        <p:spPr bwMode="auto">
          <a:xfrm>
            <a:off x="2883247" y="5918732"/>
            <a:ext cx="1951232" cy="234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900" b="1" dirty="0">
                <a:latin typeface="メイリオ"/>
                <a:ea typeface="メイリオ"/>
              </a:rPr>
              <a:t>さが西部クリーンセンター</a:t>
            </a:r>
            <a:endParaRPr lang="en-US" sz="900" b="1" dirty="0">
              <a:latin typeface="メイリオ"/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552655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テーマ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 テーマ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UDゴシック</vt:lpstr>
      <vt:lpstr>ＤＦＧ極太丸ゴシック体</vt:lpstr>
      <vt:lpstr>ＤＦＧ太丸ゴシック体</vt:lpstr>
      <vt:lpstr>ＤＦＰ太丸ゴシック体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川久保　哲</dc:creator>
  <cp:lastModifiedBy>山口 晶子</cp:lastModifiedBy>
  <cp:revision>1</cp:revision>
  <dcterms:modified xsi:type="dcterms:W3CDTF">2025-11-27T05:57:27Z</dcterms:modified>
</cp:coreProperties>
</file>